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Our commitment to Hyrax is a minimum of $3 million just in salary and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What is committed today: engineers, product, GTM (founding AE plus SDR time), and what it adds up to</a:t>
            </a:r>
          </a:p>
          <a:p>
            <a:pPr/>
            <a:r>
              <a:rPr sz="2000">
                <a:solidFill>
                  <a:srgbClr val="1A1A1A"/>
                </a:solidFill>
              </a:rPr>
              <a:t>Why that puts Hyrax in the category of a startup that just raised a $10 million seed round</a:t>
            </a:r>
          </a:p>
          <a:p>
            <a:pPr/>
            <a:r>
              <a:rPr sz="2000">
                <a:solidFill>
                  <a:srgbClr val="1A1A1A"/>
                </a:solidFill>
              </a:rPr>
              <a:t>Nothing about budget on this slide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Hyrax headcount and compensation; Carta State of Private Markets Q1 2026; PitchBook-NVCA Venture Monitor Q1 2026; Carta State of Startup Compensation H2 2025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1 of 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Where Hyrax is on the trajectory of a startup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Inception, pre-seed, seed, Series A, Series B, growth: where Hyrax sits</a:t>
            </a:r>
          </a:p>
          <a:p>
            <a:pPr/>
            <a:r>
              <a:rPr sz="2000">
                <a:solidFill>
                  <a:srgbClr val="1A1A1A"/>
                </a:solidFill>
              </a:rPr>
              <a:t>Why the next step is seed to A: a live product and users, no real revenue yet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Carta State of Private Markets Q1 2026; PitchBook-NVCA Venture Monitor Q2 2026; Point Nine 2023 SaaS Funding Napkin; CRV, Series A Metrics VCs Expect in 2026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2 of 7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What Hyrax must prove to qualify for a Series 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What investors fund at seed (founders, vision, trust) versus what they require at the A (customers, metrics, a return on capital) versus the B</a:t>
            </a:r>
          </a:p>
          <a:p>
            <a:pPr/>
            <a:r>
              <a:rPr sz="2000">
                <a:solidFill>
                  <a:srgbClr val="1A1A1A"/>
                </a:solidFill>
              </a:rPr>
              <a:t>The criteria: users, share daily or weekly active, activation, retention, conversion, revenue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Carta, ARR at Series A (2025) and $1M ARR No Longer Gets Series A Meetings (2026); Point Nine 2023 SaaS Funding Napkin; CRV, Series A Metrics VCs Expect in 2026; SaaStr, Top 10 Metrics Series A Investors Look At; Theory Ventures, Founder's Guide to Venture Capital; YC, How to Build a Great Series A Pitch and Deck; OpenView 2022 Product Benchmarks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3 of 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The playbook investors give a seed-stage PLG company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What early-stage investors tell a PLG B2B SaaS company with 10 employees that just raised a $10 million seed to do for marketing</a:t>
            </a:r>
          </a:p>
          <a:p>
            <a:pPr/>
            <a:r>
              <a:rPr sz="2000">
                <a:solidFill>
                  <a:srgbClr val="1A1A1A"/>
                </a:solidFill>
              </a:rPr>
              <a:t>The north star metrics they track, in order</a:t>
            </a:r>
          </a:p>
          <a:p>
            <a:pPr/>
            <a:r>
              <a:rPr sz="2000">
                <a:solidFill>
                  <a:srgbClr val="1A1A1A"/>
                </a:solidFill>
              </a:rPr>
              <a:t>Channels, sequence, mechanics, tools, who to hire, where to allocate money, how much to spend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Stage 2 Capital, The PLG Playbook for B2B Startups; First Round Review, The Playbook for Hiring the Right Marketer and So You Think You're Ready to Hire a Marketer; Point Nine, 9 Key Milestones from Seed to Series A; Bessemer, A B2B Founder's Guide to Generating Demand from Scratch and 10 Product-Led Growth Principles; OpenView, Product-Led Growth Playbook; Lightspeed, Five Lessons from Product-Led Growth Companies; YC, Growth for Startups; Heavybit, The Developer Marketing Guide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4 of 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What the winners did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Which PLG companies grew from a small seed into hyper growth, and the specific move that got each there</a:t>
            </a:r>
          </a:p>
          <a:p>
            <a:pPr/>
            <a:r>
              <a:rPr sz="2000">
                <a:solidFill>
                  <a:srgbClr val="1A1A1A"/>
                </a:solidFill>
              </a:rPr>
              <a:t>The themes across them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First Round Review, The GTM Inflection Points That Powered Clay to a $1B+ Valuation and How Notion Does Marketing; Lightspeed, Five Lessons from Product-Led Growth Companies (Loom, Dovetail, Clockwise); OpenView, An Inside Look at Snyk's PLG Strategy; Accel, Snyk: How Freemium Can Help Your Startup Grow; Unusual Ventures, How Snyk Found Product-Market Fit; Bessemer demand generation guide (DataHub, fal.ai, Vapi); Clay, Behind the Scenes of Clay's Marketing and Growth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5 of 7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What the playbook 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How much the investor playbooks say a company at this stage spends on marketing</a:t>
            </a:r>
          </a:p>
          <a:p>
            <a:pPr/>
            <a:r>
              <a:rPr sz="2000">
                <a:solidFill>
                  <a:srgbClr val="1A1A1A"/>
                </a:solidFill>
              </a:rPr>
              <a:t>Who gets hired, which contractors, where capital is deployed (ads, content, creative), and the metric each line moves</a:t>
            </a:r>
          </a:p>
          <a:p>
            <a:pPr/>
            <a:r>
              <a:rPr sz="2000">
                <a:solidFill>
                  <a:srgbClr val="1A1A1A"/>
                </a:solidFill>
              </a:rPr>
              <a:t>People included in the total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OpenView 2022 and 2023 SaaS Benchmarks Reports; Theory Ventures, How Much Should a SaaS Startup Invest in Sales and Marketing; Insight Partners, Marketing Budget for B2B SaaS: A CMO's Guide; Carta State of Startup Compensation H1 2025; startup.jobs Head of Marketing salary data; vendor quotes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6 of 7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000" b="1">
                <a:solidFill>
                  <a:srgbClr val="1A1A1A"/>
                </a:solidFill>
              </a:rPr>
              <a:t>Positioned in X months to raise a Series 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1737360"/>
            <a:ext cx="10881360" cy="3291840"/>
          </a:xfrm>
        </p:spPr>
        <p:txBody>
          <a:bodyPr wrap="square"/>
          <a:lstStyle/>
          <a:p>
            <a:pPr/>
            <a:r>
              <a:rPr sz="2000">
                <a:solidFill>
                  <a:srgbClr val="1A1A1A"/>
                </a:solidFill>
              </a:rPr>
              <a:t>What Hyrax will be able to show a Series A investor if the playbook is run well, and when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5669280"/>
            <a:ext cx="1088136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666666"/>
                </a:solidFill>
              </a:rPr>
              <a:t>Sources: slide 3 criteria against the slide 6 plan; PitchBook-NVCA Venture Monitor Q4 2025 (seed to A timing); Carta State of Private Markets Q4 2024; YC, How to Build a Great Series A Pitch and Deck; Point Nine, 9 Key Milestones from Seed to Series 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0" y="6400800"/>
            <a:ext cx="914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66666"/>
                </a:solidFill>
              </a:rPr>
              <a:t>7 of 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